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98" r:id="rId9"/>
    <p:sldId id="299" r:id="rId10"/>
    <p:sldId id="300" r:id="rId11"/>
    <p:sldId id="301" r:id="rId12"/>
    <p:sldId id="302" r:id="rId13"/>
    <p:sldId id="304" r:id="rId14"/>
    <p:sldId id="305" r:id="rId15"/>
    <p:sldId id="306" r:id="rId16"/>
    <p:sldId id="303" r:id="rId17"/>
    <p:sldId id="271" r:id="rId18"/>
    <p:sldId id="272" r:id="rId19"/>
    <p:sldId id="273" r:id="rId20"/>
    <p:sldId id="274" r:id="rId21"/>
    <p:sldId id="297" r:id="rId22"/>
    <p:sldId id="275" r:id="rId23"/>
    <p:sldId id="276"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20.09.2018</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20.09.2018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20.09.2018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20.09.2018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20.09.2018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20.09.2018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a:t>Asıl başlık stili için tıklatın</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20.09.2018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20.09.2018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20.09.2018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p>
            <a:fld id="{D9F75050-0E15-4C5B-92B0-66D068882F1F}" type="datetimeFigureOut">
              <a:rPr lang="tr-TR" smtClean="0"/>
              <a:pPr/>
              <a:t>20.09.2018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20.09.2018</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a:t>Asıl başlık stili için tıklatın</a:t>
            </a:r>
            <a:endParaRPr kumimoji="0" lang="en-US"/>
          </a:p>
        </p:txBody>
      </p:sp>
      <p:sp>
        <p:nvSpPr>
          <p:cNvPr id="8" name="7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12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20.09.2018</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a:spLocks noGrp="1"/>
          </p:cNvSpPr>
          <p:nvPr>
            <p:ph type="ctrTitle"/>
          </p:nvPr>
        </p:nvSpPr>
        <p:spPr>
          <a:xfrm>
            <a:off x="357158" y="3929066"/>
            <a:ext cx="8458200" cy="1222375"/>
          </a:xfrm>
        </p:spPr>
        <p:txBody>
          <a:bodyPr>
            <a:normAutofit fontScale="90000"/>
          </a:bodyPr>
          <a:lstStyle/>
          <a:p>
            <a:pPr algn="ctr"/>
            <a:br>
              <a:rPr lang="tr-TR" b="1" dirty="0">
                <a:solidFill>
                  <a:schemeClr val="accent1">
                    <a:lumMod val="75000"/>
                  </a:schemeClr>
                </a:solidFill>
              </a:rPr>
            </a:br>
            <a:r>
              <a:rPr lang="tr-TR" b="1" dirty="0">
                <a:solidFill>
                  <a:schemeClr val="accent1">
                    <a:lumMod val="75000"/>
                  </a:schemeClr>
                </a:solidFill>
              </a:rPr>
              <a:t>İHRACAT BEDELLERİNİN YURDA GETİRİLMESİ VE BOZDURULMASI HUSUSUNDA GETİRİLEN </a:t>
            </a:r>
            <a:br>
              <a:rPr lang="tr-TR" b="1" dirty="0">
                <a:solidFill>
                  <a:schemeClr val="accent1">
                    <a:lumMod val="75000"/>
                  </a:schemeClr>
                </a:solidFill>
              </a:rPr>
            </a:br>
            <a:r>
              <a:rPr lang="tr-TR" b="1" dirty="0">
                <a:solidFill>
                  <a:schemeClr val="accent1">
                    <a:lumMod val="75000"/>
                  </a:schemeClr>
                </a:solidFill>
              </a:rPr>
              <a:t>GEÇİCİ / ZORUNLULUK</a:t>
            </a:r>
            <a:br>
              <a:rPr lang="tr-TR" dirty="0">
                <a:solidFill>
                  <a:schemeClr val="accent1">
                    <a:lumMod val="75000"/>
                  </a:schemeClr>
                </a:solidFill>
              </a:rPr>
            </a:br>
            <a:endParaRPr lang="tr-TR" dirty="0">
              <a:solidFill>
                <a:schemeClr val="accent1">
                  <a:lumMod val="75000"/>
                </a:schemeClr>
              </a:solidFill>
            </a:endParaRPr>
          </a:p>
        </p:txBody>
      </p:sp>
      <p:sp>
        <p:nvSpPr>
          <p:cNvPr id="43009" name="Rectangle 1"/>
          <p:cNvSpPr>
            <a:spLocks noChangeArrowheads="1"/>
          </p:cNvSpPr>
          <p:nvPr/>
        </p:nvSpPr>
        <p:spPr bwMode="auto">
          <a:xfrm>
            <a:off x="285720" y="357166"/>
            <a:ext cx="8429684" cy="400110"/>
          </a:xfrm>
          <a:prstGeom prst="rect">
            <a:avLst/>
          </a:prstGeom>
          <a:solidFill>
            <a:schemeClr val="bg1">
              <a:lumMod val="85000"/>
            </a:schemeClr>
          </a:solidFill>
          <a:ln w="9525">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tr-TR" sz="2000" b="1" i="0" u="none" strike="noStrike" cap="none" normalizeH="0" baseline="0" dirty="0">
                <a:ln>
                  <a:noFill/>
                </a:ln>
                <a:solidFill>
                  <a:schemeClr val="tx1"/>
                </a:solidFill>
                <a:effectLst/>
                <a:latin typeface="Arial" pitchFamily="34" charset="0"/>
                <a:ea typeface="Times New Roman" pitchFamily="18" charset="0"/>
                <a:cs typeface="Arial" pitchFamily="34" charset="0"/>
              </a:rPr>
              <a:t>İYMMO-PLATFORM                                                          </a:t>
            </a:r>
            <a:r>
              <a:rPr lang="tr-TR" sz="2000" b="1" dirty="0">
                <a:latin typeface="Arial" pitchFamily="34" charset="0"/>
                <a:ea typeface="Times New Roman" pitchFamily="18" charset="0"/>
                <a:cs typeface="Arial" pitchFamily="34" charset="0"/>
              </a:rPr>
              <a:t>19 EYLÜL 2018</a:t>
            </a:r>
            <a:endParaRPr kumimoji="0" lang="tr-TR" sz="2000" b="0" i="0" u="none" strike="noStrike" cap="none" normalizeH="0" baseline="0" dirty="0">
              <a:ln>
                <a:noFill/>
              </a:ln>
              <a:solidFill>
                <a:schemeClr val="tx1"/>
              </a:solidFill>
              <a:effectLst/>
              <a:latin typeface="Arial" pitchFamily="34" charset="0"/>
              <a:cs typeface="Arial" pitchFamily="34" charset="0"/>
            </a:endParaRPr>
          </a:p>
        </p:txBody>
      </p:sp>
      <p:sp>
        <p:nvSpPr>
          <p:cNvPr id="4" name="3 Dikdörtgen"/>
          <p:cNvSpPr/>
          <p:nvPr/>
        </p:nvSpPr>
        <p:spPr>
          <a:xfrm>
            <a:off x="285720" y="5929330"/>
            <a:ext cx="8643998" cy="369332"/>
          </a:xfrm>
          <a:prstGeom prst="rect">
            <a:avLst/>
          </a:prstGeom>
          <a:solidFill>
            <a:schemeClr val="bg1">
              <a:lumMod val="85000"/>
            </a:schemeClr>
          </a:solidFill>
          <a:ln>
            <a:solidFill>
              <a:schemeClr val="tx1"/>
            </a:solidFill>
          </a:ln>
        </p:spPr>
        <p:txBody>
          <a:bodyPr wrap="square">
            <a:spAutoFit/>
          </a:bodyPr>
          <a:lstStyle/>
          <a:p>
            <a:pPr algn="ctr"/>
            <a:r>
              <a:rPr lang="tr-TR" b="1" dirty="0">
                <a:latin typeface="Arial" pitchFamily="34" charset="0"/>
                <a:cs typeface="Arial" pitchFamily="34" charset="0"/>
              </a:rPr>
              <a:t>TALHA  APAK - YEMİNLİ MALİ MÜŞAVİR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buNone/>
            </a:pPr>
            <a:r>
              <a:rPr lang="tr-TR" sz="3000" dirty="0"/>
              <a:t>Süresi içinde getirilen bedellerin;</a:t>
            </a:r>
          </a:p>
          <a:p>
            <a:pPr>
              <a:buNone/>
            </a:pPr>
            <a:endParaRPr lang="tr-TR" sz="3000" dirty="0"/>
          </a:p>
          <a:p>
            <a:r>
              <a:rPr lang="tr-TR" sz="3000" dirty="0"/>
              <a:t>ihracatçının ithalat bedelleri,</a:t>
            </a:r>
          </a:p>
          <a:p>
            <a:r>
              <a:rPr lang="tr-TR" sz="3000" dirty="0"/>
              <a:t>sermaye hareketlerine ilişkin ödemeleri,</a:t>
            </a:r>
          </a:p>
          <a:p>
            <a:r>
              <a:rPr lang="tr-TR" sz="3000" dirty="0"/>
              <a:t>görünmeyen işlemlere ilişkin giderleri ve</a:t>
            </a:r>
          </a:p>
          <a:p>
            <a:r>
              <a:rPr lang="tr-TR" sz="3000" dirty="0"/>
              <a:t>transit ticaretinin alış bedeli ile süresi içinde bankalarca mahsubu mümkün</a:t>
            </a:r>
          </a:p>
        </p:txBody>
      </p:sp>
      <p:sp>
        <p:nvSpPr>
          <p:cNvPr id="3" name="2 Başlık"/>
          <p:cNvSpPr>
            <a:spLocks noGrp="1"/>
          </p:cNvSpPr>
          <p:nvPr>
            <p:ph type="title"/>
          </p:nvPr>
        </p:nvSpPr>
        <p:spPr>
          <a:xfrm>
            <a:off x="428596" y="714356"/>
            <a:ext cx="8229600" cy="1143000"/>
          </a:xfrm>
        </p:spPr>
        <p:txBody>
          <a:bodyPr>
            <a:normAutofit fontScale="90000"/>
          </a:bodyPr>
          <a:lstStyle/>
          <a:p>
            <a:r>
              <a:rPr lang="tr-TR" dirty="0"/>
              <a:t>İhracat Bedelinden İndirimler</a:t>
            </a:r>
            <a:br>
              <a:rPr lang="tr-TR" dirty="0"/>
            </a:b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00034" y="642918"/>
            <a:ext cx="8229600" cy="4883153"/>
          </a:xfrm>
        </p:spPr>
        <p:txBody>
          <a:bodyPr>
            <a:normAutofit fontScale="77500" lnSpcReduction="20000"/>
          </a:bodyPr>
          <a:lstStyle/>
          <a:p>
            <a:pPr>
              <a:buNone/>
            </a:pPr>
            <a:r>
              <a:rPr lang="tr-TR" sz="3600" b="1" u="sng" dirty="0">
                <a:solidFill>
                  <a:srgbClr val="0070C0"/>
                </a:solidFill>
              </a:rPr>
              <a:t>Örnek: </a:t>
            </a:r>
          </a:p>
          <a:p>
            <a:pPr>
              <a:buNone/>
            </a:pPr>
            <a:endParaRPr lang="tr-TR" sz="3600" dirty="0"/>
          </a:p>
          <a:p>
            <a:r>
              <a:rPr lang="tr-TR" sz="3600" dirty="0" err="1"/>
              <a:t>GB’deki</a:t>
            </a:r>
            <a:r>
              <a:rPr lang="tr-TR" sz="3600" dirty="0"/>
              <a:t> ihracat bedeli-150.000 ABD doları;</a:t>
            </a:r>
          </a:p>
          <a:p>
            <a:r>
              <a:rPr lang="tr-TR" sz="3600" dirty="0"/>
              <a:t>Krediye ilişkin ödeme-80.000 ABD doları;</a:t>
            </a:r>
          </a:p>
          <a:p>
            <a:r>
              <a:rPr lang="tr-TR" sz="3600" dirty="0"/>
              <a:t>İthalata ilişkin ödeme-20.000 ABD doları;</a:t>
            </a:r>
          </a:p>
          <a:p>
            <a:r>
              <a:rPr lang="tr-TR" sz="3600" dirty="0"/>
              <a:t>Yurda getirilecek bedel-150.000 ABD doları</a:t>
            </a:r>
          </a:p>
          <a:p>
            <a:r>
              <a:rPr lang="tr-TR" sz="3600" dirty="0"/>
              <a:t>Mahsup olmasa satışı yapılacak bedel-120.000 ABD doları (150*%80)</a:t>
            </a:r>
          </a:p>
          <a:p>
            <a:r>
              <a:rPr lang="tr-TR" sz="3600" dirty="0"/>
              <a:t>Mahsup olursa satışı yapılacak bedel-50.000 ABD doları (150.000-100.000)</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tr-TR" sz="3000" dirty="0"/>
              <a:t>Süresi içinde kapatılmayan hesapların aracı bankalarca 5 iş günü içinde Vergi Dairesi Bşk./Md.’ne ihbar edilmesi</a:t>
            </a:r>
          </a:p>
          <a:p>
            <a:r>
              <a:rPr lang="tr-TR" sz="3000" dirty="0"/>
              <a:t>İhbarı müteakip 10 iş günü içinde ilgililere hesapların kapatılması için 90 gün süreli ihtarname gönderilmesi  </a:t>
            </a:r>
          </a:p>
          <a:p>
            <a:r>
              <a:rPr lang="tr-TR" sz="3000" dirty="0"/>
              <a:t>Bedellerin süresi içinde yurda getirilmesi, bankalara satışı ve ihracat hesabının süresinde kapatılmasından ihracatçılar sorumlu olup, aracı bankalar ise hesapların kapatılmasını izlemekle yükümlü </a:t>
            </a:r>
          </a:p>
          <a:p>
            <a:pPr>
              <a:buNone/>
            </a:pPr>
            <a:endParaRPr lang="tr-TR" dirty="0"/>
          </a:p>
        </p:txBody>
      </p:sp>
      <p:sp>
        <p:nvSpPr>
          <p:cNvPr id="3" name="2 Başlık"/>
          <p:cNvSpPr>
            <a:spLocks noGrp="1"/>
          </p:cNvSpPr>
          <p:nvPr>
            <p:ph type="title"/>
          </p:nvPr>
        </p:nvSpPr>
        <p:spPr>
          <a:xfrm>
            <a:off x="428596" y="571480"/>
            <a:ext cx="8229600" cy="1143000"/>
          </a:xfrm>
        </p:spPr>
        <p:txBody>
          <a:bodyPr>
            <a:normAutofit fontScale="90000"/>
          </a:bodyPr>
          <a:lstStyle/>
          <a:p>
            <a:r>
              <a:rPr lang="tr-TR" dirty="0"/>
              <a:t>Hesap Kapatma, İhbar ve Ek süre</a:t>
            </a:r>
            <a:br>
              <a:rPr lang="tr-TR" dirty="0"/>
            </a:b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357158" y="928670"/>
            <a:ext cx="8229600" cy="4525963"/>
          </a:xfrm>
        </p:spPr>
        <p:txBody>
          <a:bodyPr>
            <a:noAutofit/>
          </a:bodyPr>
          <a:lstStyle/>
          <a:p>
            <a:pPr>
              <a:buNone/>
            </a:pPr>
            <a:r>
              <a:rPr lang="tr-TR" dirty="0"/>
              <a:t>  </a:t>
            </a:r>
          </a:p>
          <a:p>
            <a:pPr>
              <a:buNone/>
            </a:pPr>
            <a:r>
              <a:rPr lang="tr-TR" dirty="0"/>
              <a:t>   Her bir GB itibarıyla;</a:t>
            </a:r>
          </a:p>
          <a:p>
            <a:pPr>
              <a:buNone/>
            </a:pPr>
            <a:endParaRPr lang="tr-TR" dirty="0"/>
          </a:p>
          <a:p>
            <a:r>
              <a:rPr lang="tr-TR" dirty="0"/>
              <a:t>100.000 ABD doları veya eşitini aşmamak üzere, mücbir sebeplerin varlığı dikkate alınmaksızın beyanname veya formda yer alan bedelin %10’una kadar noksanlığı olan hesaplar bankalarca terkin edilerek kapatılır.</a:t>
            </a:r>
          </a:p>
          <a:p>
            <a:pPr>
              <a:buNone/>
            </a:pPr>
            <a:r>
              <a:rPr lang="tr-TR" dirty="0"/>
              <a:t>  (Bankalar en fazla 1.000.000 ABD doları tutarındaki beyannamelerle ilgili işlem yapmaya yetkili)  </a:t>
            </a:r>
          </a:p>
        </p:txBody>
      </p:sp>
      <p:sp>
        <p:nvSpPr>
          <p:cNvPr id="3" name="2 Başlık"/>
          <p:cNvSpPr>
            <a:spLocks noGrp="1"/>
          </p:cNvSpPr>
          <p:nvPr>
            <p:ph type="title"/>
          </p:nvPr>
        </p:nvSpPr>
        <p:spPr>
          <a:xfrm>
            <a:off x="571472" y="285728"/>
            <a:ext cx="8229600" cy="1143000"/>
          </a:xfrm>
        </p:spPr>
        <p:txBody>
          <a:bodyPr>
            <a:normAutofit/>
          </a:bodyPr>
          <a:lstStyle/>
          <a:p>
            <a:r>
              <a:rPr lang="tr-TR" dirty="0"/>
              <a:t> </a:t>
            </a:r>
            <a:r>
              <a:rPr lang="tr-TR" sz="3700" dirty="0"/>
              <a:t>Terkin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Başlık"/>
          <p:cNvSpPr>
            <a:spLocks noGrp="1"/>
          </p:cNvSpPr>
          <p:nvPr>
            <p:ph idx="1"/>
          </p:nvPr>
        </p:nvSpPr>
        <p:spPr>
          <a:xfrm>
            <a:off x="357158" y="928670"/>
            <a:ext cx="8358246" cy="4929222"/>
          </a:xfrm>
        </p:spPr>
        <p:txBody>
          <a:bodyPr/>
          <a:lstStyle/>
          <a:p>
            <a:pPr>
              <a:buNone/>
            </a:pPr>
            <a:r>
              <a:rPr lang="tr-TR" sz="2800" dirty="0"/>
              <a:t>  </a:t>
            </a:r>
            <a:r>
              <a:rPr lang="tr-TR" sz="2800" b="1" u="sng" dirty="0">
                <a:solidFill>
                  <a:srgbClr val="0070C0"/>
                </a:solidFill>
              </a:rPr>
              <a:t>Örnek;</a:t>
            </a:r>
          </a:p>
          <a:p>
            <a:pPr>
              <a:buNone/>
            </a:pPr>
            <a:endParaRPr lang="tr-TR" sz="2800" dirty="0"/>
          </a:p>
          <a:p>
            <a:r>
              <a:rPr lang="tr-TR" sz="2800" dirty="0"/>
              <a:t>100.000 ABD doları tutarında gerçekleştirilen bir ihracatta,</a:t>
            </a:r>
          </a:p>
          <a:p>
            <a:r>
              <a:rPr lang="tr-TR" sz="2800" dirty="0"/>
              <a:t>Bedellerin tümünün yurda getirilmesi esas, en fazla 10.000 ABD doları (%10) tutarında noksanlık olabilir</a:t>
            </a:r>
          </a:p>
          <a:p>
            <a:r>
              <a:rPr lang="tr-TR" sz="2800" dirty="0"/>
              <a:t>En az 80.000 ABD doları (%80) </a:t>
            </a:r>
            <a:r>
              <a:rPr lang="tr-TR" sz="2800" dirty="0" err="1"/>
              <a:t>TR’deki</a:t>
            </a:r>
            <a:r>
              <a:rPr lang="tr-TR" sz="2800" dirty="0"/>
              <a:t> bankaya satılmalı </a:t>
            </a:r>
          </a:p>
          <a:p>
            <a:pPr>
              <a:buNone/>
            </a:pPr>
            <a:r>
              <a:rPr lang="tr-TR" sz="3000" dirty="0"/>
              <a:t> </a:t>
            </a:r>
          </a:p>
          <a:p>
            <a:pPr>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857232"/>
            <a:ext cx="8258204" cy="5150059"/>
          </a:xfrm>
        </p:spPr>
        <p:txBody>
          <a:bodyPr>
            <a:normAutofit fontScale="92500" lnSpcReduction="10000"/>
          </a:bodyPr>
          <a:lstStyle/>
          <a:p>
            <a:pPr>
              <a:buNone/>
            </a:pPr>
            <a:r>
              <a:rPr lang="tr-TR" sz="3000" dirty="0"/>
              <a:t>   Her bir GB itibarıyla; </a:t>
            </a:r>
          </a:p>
          <a:p>
            <a:pPr>
              <a:buNone/>
            </a:pPr>
            <a:endParaRPr lang="tr-TR" sz="3000" dirty="0"/>
          </a:p>
          <a:p>
            <a:r>
              <a:rPr lang="tr-TR" sz="3000" dirty="0"/>
              <a:t>200.000 ABD doları veya eşitini aşmamak üzere, mücbir sebep halleri göz önünde bulundurulmak suretiyle beyanname veya formda yer alan bedelin %10’una kadar açık hesaplar Vergi Dairesi Bşk./Md.’</a:t>
            </a:r>
            <a:r>
              <a:rPr lang="tr-TR" sz="3000" dirty="0" err="1"/>
              <a:t>nceterkin</a:t>
            </a:r>
            <a:r>
              <a:rPr lang="tr-TR" sz="3000" dirty="0"/>
              <a:t> edilerek kapatılır.</a:t>
            </a:r>
          </a:p>
          <a:p>
            <a:pPr>
              <a:buNone/>
            </a:pPr>
            <a:r>
              <a:rPr lang="tr-TR" sz="3000" dirty="0"/>
              <a:t> </a:t>
            </a:r>
          </a:p>
          <a:p>
            <a:pPr>
              <a:buNone/>
            </a:pPr>
            <a:r>
              <a:rPr lang="tr-TR" sz="3000" dirty="0"/>
              <a:t>  (En fazla 2.000.000 ABD doları tutarındaki beyannamelerle ilgili işlem yapmaya yetkililer)</a:t>
            </a:r>
          </a:p>
          <a:p>
            <a:pPr>
              <a:buNone/>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tr-TR" sz="3000" dirty="0"/>
              <a:t>Bedel yurda getirilmez veya hesaplar süresi içinde kapatılmazsa yurda getirmekle yükümlü olunan kıymetlerin rayiç bedelinin %5’i kadar ceza uygulanır.</a:t>
            </a:r>
          </a:p>
          <a:p>
            <a:r>
              <a:rPr lang="tr-TR" sz="3000" dirty="0"/>
              <a:t>Tebliğ’in diğer hükümlerine aykırı hallerde 1567 sayılı Kanun’un md.3/1 hükmü çerçevesinde </a:t>
            </a:r>
            <a:r>
              <a:rPr lang="tr-TR" sz="3000" dirty="0" err="1"/>
              <a:t>üçbinTürk</a:t>
            </a:r>
            <a:r>
              <a:rPr lang="tr-TR" sz="3000" dirty="0"/>
              <a:t> Lirasından </a:t>
            </a:r>
            <a:r>
              <a:rPr lang="tr-TR" sz="3000" dirty="0" err="1"/>
              <a:t>yirmibeşbinTürk</a:t>
            </a:r>
            <a:r>
              <a:rPr lang="tr-TR" sz="3000" dirty="0"/>
              <a:t> Lirasına kadar idari para cezası verilir. Yeniden değerleme oranı dikkate alındığında idari para cezası 6.000 TL civarı bir tutara denk geliyor.</a:t>
            </a:r>
          </a:p>
          <a:p>
            <a:endParaRPr lang="tr-TR" dirty="0"/>
          </a:p>
        </p:txBody>
      </p:sp>
      <p:sp>
        <p:nvSpPr>
          <p:cNvPr id="3" name="2 Başlık"/>
          <p:cNvSpPr>
            <a:spLocks noGrp="1"/>
          </p:cNvSpPr>
          <p:nvPr>
            <p:ph type="title"/>
          </p:nvPr>
        </p:nvSpPr>
        <p:spPr>
          <a:xfrm>
            <a:off x="357158" y="642918"/>
            <a:ext cx="8229600" cy="1143000"/>
          </a:xfrm>
        </p:spPr>
        <p:txBody>
          <a:bodyPr>
            <a:normAutofit fontScale="90000"/>
          </a:bodyPr>
          <a:lstStyle/>
          <a:p>
            <a:r>
              <a:rPr lang="tr-TR" dirty="0"/>
              <a:t>  Tebliğ’e Aykırılık Ve Cezai Durum</a:t>
            </a:r>
            <a:br>
              <a:rPr lang="tr-TR" dirty="0"/>
            </a:b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928670"/>
            <a:ext cx="8401080" cy="5197493"/>
          </a:xfrm>
        </p:spPr>
        <p:txBody>
          <a:bodyPr>
            <a:normAutofit fontScale="40000" lnSpcReduction="20000"/>
          </a:bodyPr>
          <a:lstStyle/>
          <a:p>
            <a:pPr lvl="0">
              <a:buNone/>
            </a:pPr>
            <a:r>
              <a:rPr lang="tr-TR" sz="5900" b="1" dirty="0">
                <a:solidFill>
                  <a:srgbClr val="FF0000"/>
                </a:solidFill>
              </a:rPr>
              <a:t>  A</a:t>
            </a:r>
            <a:r>
              <a:rPr lang="tr-TR" sz="6300" b="1" dirty="0">
                <a:solidFill>
                  <a:srgbClr val="FF0000"/>
                </a:solidFill>
              </a:rPr>
              <a:t>)   Eski Düzenlemenin Değerlendirilmesi:</a:t>
            </a:r>
          </a:p>
          <a:p>
            <a:pPr lvl="0">
              <a:buNone/>
            </a:pPr>
            <a:endParaRPr lang="tr-TR" sz="6300" b="1" dirty="0">
              <a:solidFill>
                <a:srgbClr val="FF0000"/>
              </a:solidFill>
            </a:endParaRPr>
          </a:p>
          <a:p>
            <a:pPr algn="just">
              <a:spcAft>
                <a:spcPts val="910"/>
              </a:spcAft>
              <a:buNone/>
            </a:pPr>
            <a:r>
              <a:rPr lang="tr-TR" sz="6300" dirty="0">
                <a:latin typeface="Arial"/>
                <a:ea typeface="Times New Roman"/>
              </a:rPr>
              <a:t>    2008 öncesi, ihracat bedellerinin yurda getirilmesi belli koşullarda zorunlu idi, uyulmaması halinde %5 oranında kambiyo cezası kesiliyordu. Daha sonra, serbest piyasa ekonomisi çerçevesinde ihracatçı firmalar nezdinde Hazine Müsteşarlığından yurt dışında yatırım yapmak gibi bazı haklı talepler söz konusu oldu. Bunun üzerine 2008 tarihinden itibaren yapılan bir düzenlemeyle, ihracat bedellerinin yurda getirilmesi zorunluluğu kaldırılarak, tasarrufu serbest bırakılmıştı. Uzun yıllardır devam eden bu uygulama da, aşağıdaki bazı sorunlara yol açmıştı</a:t>
            </a:r>
            <a:r>
              <a:rPr lang="tr-TR" sz="5900" dirty="0">
                <a:latin typeface="Arial"/>
                <a:ea typeface="Times New Roman"/>
              </a:rPr>
              <a:t>:</a:t>
            </a:r>
            <a:endParaRPr lang="tr-TR" sz="5900" dirty="0">
              <a:latin typeface="Times New Roman"/>
              <a:ea typeface="Times New Roman"/>
            </a:endParaRPr>
          </a:p>
          <a:p>
            <a:pPr lvl="0">
              <a:buNone/>
            </a:pPr>
            <a:endParaRPr lang="tr-TR" dirty="0"/>
          </a:p>
        </p:txBody>
      </p:sp>
      <p:sp>
        <p:nvSpPr>
          <p:cNvPr id="6" name="Rectangle 1"/>
          <p:cNvSpPr>
            <a:spLocks noGrp="1" noChangeArrowheads="1"/>
          </p:cNvSpPr>
          <p:nvPr>
            <p:ph type="title"/>
          </p:nvPr>
        </p:nvSpPr>
        <p:spPr bwMode="auto">
          <a:xfrm>
            <a:off x="457200" y="274638"/>
            <a:ext cx="6247223"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800" b="1" i="0" u="none" strike="noStrike" cap="none" normalizeH="0" baseline="0" dirty="0">
                <a:ln>
                  <a:noFill/>
                </a:ln>
                <a:solidFill>
                  <a:srgbClr val="0070C0"/>
                </a:solidFill>
                <a:effectLst/>
                <a:latin typeface="Arial" pitchFamily="34" charset="0"/>
                <a:ea typeface="Times New Roman" pitchFamily="18" charset="0"/>
                <a:cs typeface="Arial" pitchFamily="34" charset="0"/>
              </a:rPr>
              <a:t>III. KARARIN DEĞERLENDİRİLMESİ</a:t>
            </a:r>
            <a:endParaRPr kumimoji="0" lang="tr-TR" sz="2800" b="0" i="0" u="none" strike="noStrike" cap="none" normalizeH="0" baseline="0" dirty="0">
              <a:ln>
                <a:noFill/>
              </a:ln>
              <a:solidFill>
                <a:schemeClr val="tx1"/>
              </a:solidFill>
              <a:effectLst/>
              <a:latin typeface="Arial" pitchFamily="34" charset="0"/>
              <a:cs typeface="Arial" pitchFamily="34" charset="0"/>
            </a:endParaRPr>
          </a:p>
        </p:txBody>
      </p:sp>
      <p:sp>
        <p:nvSpPr>
          <p:cNvPr id="5" name="4 Dikdörtgen"/>
          <p:cNvSpPr/>
          <p:nvPr/>
        </p:nvSpPr>
        <p:spPr>
          <a:xfrm>
            <a:off x="3112644" y="-45079"/>
            <a:ext cx="223138" cy="261610"/>
          </a:xfrm>
          <a:prstGeom prst="rect">
            <a:avLst/>
          </a:prstGeom>
        </p:spPr>
        <p:txBody>
          <a:bodyPr wrap="none">
            <a:spAutoFit/>
          </a:bodyPr>
          <a:lstStyle/>
          <a:p>
            <a:r>
              <a:rPr lang="tr-TR" sz="1100" b="1" dirty="0">
                <a:solidFill>
                  <a:srgbClr val="0070C0"/>
                </a:solidFill>
                <a:latin typeface="Arial" pitchFamily="34" charset="0"/>
                <a:ea typeface="Times New Roman" pitchFamily="18" charset="0"/>
                <a:cs typeface="Arial" pitchFamily="34" charset="0"/>
              </a:rPr>
              <a:t>İ</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normAutofit lnSpcReduction="10000"/>
          </a:bodyPr>
          <a:lstStyle/>
          <a:p>
            <a:pPr marL="514350" indent="-514350">
              <a:buAutoNum type="alphaLcParenR"/>
            </a:pPr>
            <a:endParaRPr lang="tr-TR" sz="3000" dirty="0"/>
          </a:p>
          <a:p>
            <a:pPr marL="514350" indent="-514350">
              <a:buNone/>
            </a:pPr>
            <a:r>
              <a:rPr lang="tr-TR" sz="3000" b="1" dirty="0"/>
              <a:t>a)</a:t>
            </a:r>
            <a:r>
              <a:rPr lang="tr-TR" sz="3000" dirty="0"/>
              <a:t> İhracat bedelleri yurda hiç getirilmediği veya kısmen getirildiği halde, satışın tamamı ihracat sayıldı ve döviz gelirleri olarak birçok işlemde veri olarak kullanıldı.</a:t>
            </a:r>
            <a:endParaRPr lang="tr-TR" sz="3000" b="1" dirty="0"/>
          </a:p>
          <a:p>
            <a:pPr marL="514350" indent="-514350">
              <a:buNone/>
            </a:pPr>
            <a:r>
              <a:rPr lang="tr-TR" sz="3000" b="1" dirty="0"/>
              <a:t>b) </a:t>
            </a:r>
            <a:r>
              <a:rPr lang="tr-TR" sz="3000" dirty="0"/>
              <a:t> Yurt içinde yatırım yerine yurt dışında yatırımlara ağırlık verildi.</a:t>
            </a:r>
          </a:p>
          <a:p>
            <a:pPr marL="514350" lvl="0" indent="-514350">
              <a:buNone/>
            </a:pPr>
            <a:r>
              <a:rPr lang="tr-TR" sz="3000" b="1" dirty="0"/>
              <a:t>c)  </a:t>
            </a:r>
            <a:r>
              <a:rPr lang="tr-TR" sz="3000" dirty="0"/>
              <a:t>İhracat bedelleri kısmen banka aracılığı ile getirildi, kısmen hiç getirilmedi veya yasal olmayan yollardan getirilerek alacak hesapları kapatıldı.</a:t>
            </a:r>
            <a:endParaRPr lang="tr-TR" sz="3000" b="1" dirty="0"/>
          </a:p>
          <a:p>
            <a:pPr marL="514350" indent="-514350">
              <a:buFont typeface="Arial" pitchFamily="34" charset="0"/>
              <a:buAutoNum type="alphaLcParenR"/>
            </a:pPr>
            <a:endParaRPr lang="tr-TR" dirty="0"/>
          </a:p>
          <a:p>
            <a:pPr marL="514350" lvl="0" indent="-514350">
              <a:buAutoNum type="alphaLcParenR"/>
            </a:pPr>
            <a:endParaRPr lang="tr-TR" dirty="0"/>
          </a:p>
          <a:p>
            <a:pPr marL="514350" lvl="0" indent="-514350">
              <a:buAutoNum type="alphaLcParenR"/>
            </a:pPr>
            <a:endParaRPr lang="tr-TR" dirty="0"/>
          </a:p>
          <a:p>
            <a:pPr>
              <a:buNone/>
            </a:pP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714356"/>
            <a:ext cx="8501122" cy="5500726"/>
          </a:xfrm>
        </p:spPr>
        <p:txBody>
          <a:bodyPr>
            <a:normAutofit fontScale="40000" lnSpcReduction="20000"/>
          </a:bodyPr>
          <a:lstStyle/>
          <a:p>
            <a:pPr lvl="0">
              <a:buNone/>
            </a:pPr>
            <a:r>
              <a:rPr lang="tr-TR" sz="6300" b="1" dirty="0"/>
              <a:t>d) </a:t>
            </a:r>
            <a:r>
              <a:rPr lang="tr-TR" sz="6300" dirty="0"/>
              <a:t>Getirilemeyen veya kapatılamayan ihracat bedelleri   üzerinden uzun yıllar değerleme sonucu kur farklarından dolayı ciddi vergi yükleri yaşandı.</a:t>
            </a:r>
          </a:p>
          <a:p>
            <a:pPr lvl="0">
              <a:buNone/>
            </a:pPr>
            <a:r>
              <a:rPr lang="tr-TR" sz="6300" b="1" dirty="0"/>
              <a:t>e) </a:t>
            </a:r>
            <a:r>
              <a:rPr lang="tr-TR" sz="6300" dirty="0"/>
              <a:t>İhracat bedelleri bir şekliyle tahsil edilmiş olduğu, fiilen alacak kalmadığı halde, kambiyo mevzuatına göre kapatılmadığı için hesaplarda alacak kaydı fiktif olarak devam etti. Bu da, mali tabloların doğruluğunu tartışır hale getirdi.</a:t>
            </a:r>
          </a:p>
          <a:p>
            <a:pPr lvl="0">
              <a:buNone/>
            </a:pPr>
            <a:endParaRPr lang="tr-TR" sz="6300" dirty="0"/>
          </a:p>
          <a:p>
            <a:pPr>
              <a:buNone/>
            </a:pPr>
            <a:r>
              <a:rPr lang="tr-TR" sz="6300" dirty="0"/>
              <a:t>   </a:t>
            </a:r>
            <a:r>
              <a:rPr lang="tr-TR" sz="6300" u="sng" dirty="0"/>
              <a:t>Eski uygulamanın yukarıdaki sakıncalarını uzatmak mümkün. Dolayısıyla, ihracat bedellerinin yurda getirilmesi veya kapatılmasındaki serbestlik doğru bir uygulama değildi. </a:t>
            </a:r>
          </a:p>
          <a:p>
            <a:pPr lvl="0">
              <a:buNone/>
            </a:pPr>
            <a:endParaRPr lang="tr-TR" sz="6300" dirty="0"/>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285728"/>
            <a:ext cx="8229600" cy="846158"/>
          </a:xfrm>
        </p:spPr>
        <p:txBody>
          <a:bodyPr>
            <a:normAutofit fontScale="90000"/>
          </a:bodyPr>
          <a:lstStyle/>
          <a:p>
            <a:r>
              <a:rPr lang="tr-TR" b="1" i="1" dirty="0"/>
              <a:t> </a:t>
            </a:r>
            <a:br>
              <a:rPr lang="tr-TR" dirty="0"/>
            </a:br>
            <a:br>
              <a:rPr lang="tr-TR" dirty="0"/>
            </a:br>
            <a:br>
              <a:rPr lang="tr-TR" dirty="0"/>
            </a:br>
            <a:br>
              <a:rPr lang="tr-TR" dirty="0"/>
            </a:br>
            <a:br>
              <a:rPr lang="tr-TR" dirty="0"/>
            </a:br>
            <a:br>
              <a:rPr lang="tr-TR" dirty="0"/>
            </a:br>
            <a:br>
              <a:rPr lang="tr-TR" dirty="0"/>
            </a:br>
            <a:br>
              <a:rPr lang="tr-TR" dirty="0"/>
            </a:br>
            <a:br>
              <a:rPr lang="tr-TR" dirty="0"/>
            </a:br>
            <a:r>
              <a:rPr lang="tr-TR" sz="3100" b="1" i="1" dirty="0">
                <a:solidFill>
                  <a:schemeClr val="accent1">
                    <a:lumMod val="75000"/>
                  </a:schemeClr>
                </a:solidFill>
              </a:rPr>
              <a:t>ÖZET: </a:t>
            </a:r>
            <a:br>
              <a:rPr lang="tr-TR" sz="3100" b="1" i="1" dirty="0">
                <a:solidFill>
                  <a:schemeClr val="accent1">
                    <a:lumMod val="75000"/>
                  </a:schemeClr>
                </a:solidFill>
              </a:rPr>
            </a:br>
            <a:br>
              <a:rPr lang="tr-TR" sz="3100" b="1" i="1" dirty="0">
                <a:solidFill>
                  <a:schemeClr val="accent1">
                    <a:lumMod val="75000"/>
                  </a:schemeClr>
                </a:solidFill>
              </a:rPr>
            </a:br>
            <a:r>
              <a:rPr lang="tr-TR" sz="3100" b="1" i="1" dirty="0"/>
              <a:t>Kambiyo mevzuatımızda, ihracat bedellerinin yurda getirilmesinde tasarruf serbestisi bulunuyordu. Gündemdeki ekonomik sıkıntıların yarattığı finansal kriz ve kur sorunları nedeniyle yurda getirilmesindeki tasarruf serbestisi 6 aylığına geçici olarak kaldırılarak zorunlu hale getirildi…</a:t>
            </a:r>
            <a:br>
              <a:rPr lang="tr-TR" sz="3300" dirty="0"/>
            </a:br>
            <a:endParaRPr lang="tr-TR" sz="33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5840435"/>
          </a:xfrm>
        </p:spPr>
        <p:txBody>
          <a:bodyPr>
            <a:normAutofit fontScale="77500" lnSpcReduction="20000"/>
          </a:bodyPr>
          <a:lstStyle/>
          <a:p>
            <a:pPr lvl="0">
              <a:buNone/>
            </a:pPr>
            <a:r>
              <a:rPr lang="tr-TR" sz="3900" b="1" dirty="0">
                <a:solidFill>
                  <a:srgbClr val="FF0000"/>
                </a:solidFill>
              </a:rPr>
              <a:t>B) Yeni Düzenlemenin Değerlendirilmesi: </a:t>
            </a:r>
          </a:p>
          <a:p>
            <a:pPr>
              <a:buNone/>
            </a:pPr>
            <a:endParaRPr lang="tr-TR" sz="3900" dirty="0"/>
          </a:p>
          <a:p>
            <a:pPr>
              <a:buNone/>
            </a:pPr>
            <a:r>
              <a:rPr lang="tr-TR" sz="3900" dirty="0"/>
              <a:t>  Yeni getirilen geçici (6 aylık) düzenleme de çok yeterli bir düzenleme olamayacak gibi görülüyor. Düzenleme, çok kısa olarak sadece, </a:t>
            </a:r>
            <a:r>
              <a:rPr lang="tr-TR" sz="3900" u="sng" dirty="0"/>
              <a:t>“ihracat bedellerinin en geç 180 gün içerisinde yurda getirilmesi ve en az %80’inin bankalara satılmasını zorunlu kılıyor.</a:t>
            </a:r>
            <a:r>
              <a:rPr lang="tr-TR" sz="3900" dirty="0"/>
              <a:t> </a:t>
            </a:r>
          </a:p>
          <a:p>
            <a:pPr>
              <a:buNone/>
            </a:pPr>
            <a:endParaRPr lang="tr-TR" sz="3900" dirty="0"/>
          </a:p>
          <a:p>
            <a:pPr>
              <a:buNone/>
            </a:pPr>
            <a:r>
              <a:rPr lang="tr-TR" sz="3900" dirty="0"/>
              <a:t>  Oysa, konunun bazı istisnaları da dikkate alınarak daha geniş düzenlemeye ihtiyaç bulunuyordu. Dolayısıyla, yeni düzenlemeye ilişkin eleştirileri de aşağıdaki gibi sıralamak mümkün.</a:t>
            </a:r>
          </a:p>
          <a:p>
            <a:pPr>
              <a:buNone/>
            </a:pPr>
            <a:endParaRPr lang="tr-TR" sz="3800" dirty="0"/>
          </a:p>
          <a:p>
            <a:pPr>
              <a:buNone/>
            </a:pPr>
            <a:endParaRPr lang="tr-TR"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697559"/>
          </a:xfrm>
        </p:spPr>
        <p:txBody>
          <a:bodyPr>
            <a:normAutofit fontScale="47500" lnSpcReduction="20000"/>
          </a:bodyPr>
          <a:lstStyle/>
          <a:p>
            <a:pPr lvl="0">
              <a:buNone/>
            </a:pPr>
            <a:r>
              <a:rPr lang="tr-TR" sz="5100" dirty="0"/>
              <a:t>  Altı ay gibi bir süre ile sınırlı tutulması yerine, yaşanan finansal kriz tamamen ortadan kalkıncaya kadar, izlenecek vergi ve para politikaları paralelinde şimdilik kalıcı bir düzenleme olması gerekir.</a:t>
            </a:r>
          </a:p>
          <a:p>
            <a:pPr lvl="0">
              <a:buNone/>
            </a:pPr>
            <a:endParaRPr lang="tr-TR" sz="5100" dirty="0"/>
          </a:p>
          <a:p>
            <a:pPr lvl="0">
              <a:buNone/>
            </a:pPr>
            <a:r>
              <a:rPr lang="tr-TR" sz="5100" b="1" dirty="0"/>
              <a:t>a)</a:t>
            </a:r>
            <a:r>
              <a:rPr lang="tr-TR" sz="5100" dirty="0"/>
              <a:t> İhracat bedelinin altı ay içerisinde yurda getirilmesi doğru bir uygulama ancak, en az %80’inin bankalara satılması, yani TL ye çevrilmesinin zorunlu kılınması bazı sıkıntılara yol açabilir. Belli koşullarda dövizin TL ye çevrilmesi zorunluluğuna istisna getirilmeliydi. İhracatçı, ithalat hariç bazı zorunlu hallerde iç piyasadaki tedarikçilerine döviz cinsinden borçlanmış olabilir veya dövizli kredisini kapatabilir. Bu durumda, önce gelen dövizini TL ye çevirecek, daha sonra dövizli borcunu ödemek için tekrar döviz satın alacak gibi bir yorum çıkarılabilir.</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428604"/>
            <a:ext cx="8043890" cy="5697559"/>
          </a:xfrm>
        </p:spPr>
        <p:txBody>
          <a:bodyPr>
            <a:normAutofit/>
          </a:bodyPr>
          <a:lstStyle/>
          <a:p>
            <a:pPr>
              <a:buNone/>
            </a:pPr>
            <a:r>
              <a:rPr lang="tr-TR" b="1" dirty="0"/>
              <a:t>b) </a:t>
            </a:r>
            <a:r>
              <a:rPr lang="tr-TR" dirty="0"/>
              <a:t>Bilindiği gibi önceki uygulamada konu ile ilgili kambiyo mevzuatına uyulmaması halinde %5 ceza uygulanmaktaydı. Bu defa, 6 aylık süre ile sınırlı olmak üzere getirilen bu düzenlemeye uyulmaması halinde uygulanacak cezai müeyyidenin ne olduğu tebliğde açık bir şekilde yer almadığından bu husus da tartışmalıdır.</a:t>
            </a:r>
          </a:p>
          <a:p>
            <a:pPr>
              <a:buNone/>
            </a:pPr>
            <a:r>
              <a:rPr lang="tr-TR" b="1" dirty="0"/>
              <a:t>c)</a:t>
            </a:r>
            <a:r>
              <a:rPr lang="tr-TR" dirty="0"/>
              <a:t> Belirlenen altı aylık süreye ilişkin, ihracat bedellerinin getirilmemesi veya bozdurulmaması halinde, ilgili dönemler için ihracattan doğan KDV iadelerinde sorun olup/olmayacağı tartışmalıdır.   </a:t>
            </a:r>
          </a:p>
          <a:p>
            <a:pPr lvl="0">
              <a:buNone/>
            </a:pPr>
            <a:endParaRPr lang="tr-TR" b="1" dirty="0"/>
          </a:p>
          <a:p>
            <a:pPr>
              <a:buNone/>
            </a:pP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42985"/>
            <a:ext cx="8229600" cy="4357718"/>
          </a:xfrm>
        </p:spPr>
        <p:txBody>
          <a:bodyPr>
            <a:normAutofit fontScale="92500" lnSpcReduction="20000"/>
          </a:bodyPr>
          <a:lstStyle/>
          <a:p>
            <a:pPr>
              <a:buNone/>
            </a:pPr>
            <a:r>
              <a:rPr lang="tr-TR" sz="3000" b="1" u="sng" dirty="0">
                <a:solidFill>
                  <a:schemeClr val="accent1">
                    <a:lumMod val="75000"/>
                  </a:schemeClr>
                </a:solidFill>
              </a:rPr>
              <a:t>SON SÖZ:</a:t>
            </a:r>
            <a:r>
              <a:rPr lang="tr-TR" sz="3000" b="1" dirty="0">
                <a:solidFill>
                  <a:schemeClr val="accent1">
                    <a:lumMod val="75000"/>
                  </a:schemeClr>
                </a:solidFill>
              </a:rPr>
              <a:t> </a:t>
            </a:r>
          </a:p>
          <a:p>
            <a:pPr>
              <a:buNone/>
            </a:pPr>
            <a:r>
              <a:rPr lang="tr-TR" sz="3000" dirty="0"/>
              <a:t> </a:t>
            </a:r>
          </a:p>
          <a:p>
            <a:pPr>
              <a:buNone/>
            </a:pPr>
            <a:r>
              <a:rPr lang="tr-TR" sz="3000" dirty="0"/>
              <a:t>  </a:t>
            </a:r>
            <a:r>
              <a:rPr lang="tr-TR" sz="3000" u="sng" dirty="0"/>
              <a:t>Yeni düzenleme, altı aylığına getirilen geçici bir uygulama olsa da, ihracatçılardan fazla tepki alan uygulama ile ilgili ihracatçıların, uygulayıcıların herhangi bir sorunla karşılaşmamaları için, düzenlemeyi doğru okumaları ve takip etmeleri gerekiyor. Söz konusu tebliği müteakip beklenen, Hazine ve Maliye Bakanlığı’nın tebliği ile </a:t>
            </a:r>
            <a:r>
              <a:rPr lang="tr-TR" sz="3000" u="sng" dirty="0" err="1"/>
              <a:t>TCMB’nin</a:t>
            </a:r>
            <a:r>
              <a:rPr lang="tr-TR" sz="3000" u="sng" dirty="0"/>
              <a:t> genelgesinin de önem taşıyacağı bilinmeli.</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2800" dirty="0"/>
              <a:t>TPKKH (Türk Parası Kıymetini Koruma Hakkında) 32 Sayılı Kararda 8 Şubat 2008 tarihinde yapılan düzenlemeyle; “</a:t>
            </a:r>
            <a:r>
              <a:rPr lang="tr-TR" sz="2800" i="1" dirty="0"/>
              <a:t>İhracat bedellerinin tasarrufu serbesttir. Bakanlık ihtiyaç duyulması halinde ihracat bedellerinin yurda getirilmesine ilişkin düzenleme yapmaya yetkilidir”</a:t>
            </a:r>
            <a:r>
              <a:rPr lang="tr-TR" sz="2800" dirty="0"/>
              <a:t> şeklindeki uygulama bugüne kadar devam etti.</a:t>
            </a:r>
          </a:p>
        </p:txBody>
      </p:sp>
      <p:sp>
        <p:nvSpPr>
          <p:cNvPr id="2" name="1 Başlık"/>
          <p:cNvSpPr>
            <a:spLocks noGrp="1"/>
          </p:cNvSpPr>
          <p:nvPr>
            <p:ph type="title"/>
          </p:nvPr>
        </p:nvSpPr>
        <p:spPr>
          <a:xfrm>
            <a:off x="914400" y="857232"/>
            <a:ext cx="8229600" cy="714380"/>
          </a:xfrm>
        </p:spPr>
        <p:txBody>
          <a:bodyPr>
            <a:normAutofit fontScale="90000"/>
          </a:bodyPr>
          <a:lstStyle/>
          <a:p>
            <a:pPr marL="742950" indent="-742950"/>
            <a:r>
              <a:rPr lang="tr-TR" sz="3100" b="1" dirty="0">
                <a:solidFill>
                  <a:schemeClr val="accent1">
                    <a:lumMod val="75000"/>
                  </a:schemeClr>
                </a:solidFill>
              </a:rPr>
              <a:t>1.GİRİŞ </a:t>
            </a:r>
            <a:br>
              <a:rPr lang="tr-TR" dirty="0"/>
            </a:b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857233"/>
            <a:ext cx="8329642" cy="5000660"/>
          </a:xfrm>
        </p:spPr>
        <p:txBody>
          <a:bodyPr>
            <a:normAutofit/>
          </a:bodyPr>
          <a:lstStyle/>
          <a:p>
            <a:r>
              <a:rPr lang="tr-TR" sz="2800" dirty="0"/>
              <a:t>Ancak, ihracat bedellerinin yurda getirilmesindeki serbest tasarruf uygulaması sonrası, bazı firmalarca ihracat bedellerini banka üzerinden yurda getirmek yerine başka yöntemlerle kapatma veya uzun yıllar hiç getirmeme gibi yollara başvuruldu.</a:t>
            </a:r>
          </a:p>
          <a:p>
            <a:pPr>
              <a:buNone/>
            </a:pPr>
            <a:r>
              <a:rPr lang="tr-TR" sz="2800" dirty="0"/>
              <a:t>  Bu da; muhasebe hatalarına, uzun süre kapanmayan yurt dışı alacakların kur farklarının vergilenmesine veya vergi incelemelerinde sıkıntılara yol açmıştı.</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357166"/>
            <a:ext cx="8286808" cy="5072099"/>
          </a:xfrm>
        </p:spPr>
        <p:txBody>
          <a:bodyPr>
            <a:noAutofit/>
          </a:bodyPr>
          <a:lstStyle/>
          <a:p>
            <a:r>
              <a:rPr lang="tr-TR" sz="2600" dirty="0"/>
              <a:t>Gelinen noktada; ekonomik olumsuz gelişmeler nedeniyle, ülkemiz ekonomisinde yaşanan ciddi finansal kriz ve TL </a:t>
            </a:r>
            <a:r>
              <a:rPr lang="tr-TR" sz="2600" dirty="0" err="1"/>
              <a:t>nin</a:t>
            </a:r>
            <a:r>
              <a:rPr lang="tr-TR" sz="2600" dirty="0"/>
              <a:t> yabancı paralar karşısındaki değer kaybının yarattığı kur sorunu nedeniyle bir dizi tedbir alınıyor. </a:t>
            </a:r>
          </a:p>
          <a:p>
            <a:r>
              <a:rPr lang="tr-TR" sz="2600" dirty="0"/>
              <a:t>Önemli tedbirlerden birisi de, 4 Eylül 2018 tarihli Resmi Gazete’de yayımlanan T</a:t>
            </a:r>
            <a:r>
              <a:rPr lang="tr-TR" sz="2600" b="1" dirty="0"/>
              <a:t>PKKH 32 Sayılı Karara İlişkin 2018-32/48)  tebliğ </a:t>
            </a:r>
            <a:r>
              <a:rPr lang="tr-TR" sz="2600" dirty="0"/>
              <a:t>ile; Hazine ve Maliye Bakanlığı yetkisini kullanarak, “ihracat bedellerinin yurda getirilmesindeki tasarruf serbestliğine altı ay süre ile son verilmesi” oldu. Bununla, 2008 öncesi uygulamaya benzer bir düzenlemeye geçilmiş oluyor.</a:t>
            </a:r>
          </a:p>
          <a:p>
            <a:endParaRPr lang="tr-T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642918"/>
            <a:ext cx="8258204" cy="4911741"/>
          </a:xfrm>
        </p:spPr>
        <p:txBody>
          <a:bodyPr>
            <a:normAutofit/>
          </a:bodyPr>
          <a:lstStyle/>
          <a:p>
            <a:pPr>
              <a:buNone/>
            </a:pPr>
            <a:r>
              <a:rPr lang="tr-TR" sz="4300" dirty="0"/>
              <a:t> </a:t>
            </a:r>
          </a:p>
          <a:p>
            <a:r>
              <a:rPr lang="tr-TR" sz="2800" b="1" dirty="0"/>
              <a:t>Türkiye’de yerleşik kişiler tarafından gerçekleştirilen ihracat bedellerinin fiili ihraç tarihinden itibaren en geç 180 gün içinde yurda getirilmesini ve söz konusu bedellerin en az %80’inin bir bankaya satılmasını (Türk Lirasına çevrilmesini) zorunlu kılıyor.  </a:t>
            </a:r>
          </a:p>
          <a:p>
            <a:r>
              <a:rPr lang="tr-TR" sz="2800" u="sng" dirty="0"/>
              <a:t>Düzenleme, geçici olup  6 ay süresince geçerli bulunuyor.</a:t>
            </a:r>
          </a:p>
          <a:p>
            <a:endParaRPr lang="tr-TR" dirty="0"/>
          </a:p>
        </p:txBody>
      </p:sp>
      <p:sp>
        <p:nvSpPr>
          <p:cNvPr id="2" name="1 Başlık"/>
          <p:cNvSpPr>
            <a:spLocks noGrp="1"/>
          </p:cNvSpPr>
          <p:nvPr>
            <p:ph type="title"/>
          </p:nvPr>
        </p:nvSpPr>
        <p:spPr>
          <a:xfrm>
            <a:off x="714348" y="500042"/>
            <a:ext cx="8229600" cy="1143000"/>
          </a:xfrm>
        </p:spPr>
        <p:txBody>
          <a:bodyPr>
            <a:normAutofit fontScale="90000"/>
          </a:bodyPr>
          <a:lstStyle/>
          <a:p>
            <a:pPr marL="742950" lvl="0" indent="-742950"/>
            <a:r>
              <a:rPr lang="tr-TR" sz="3100" b="1" dirty="0">
                <a:solidFill>
                  <a:schemeClr val="accent1">
                    <a:lumMod val="75000"/>
                  </a:schemeClr>
                </a:solidFill>
              </a:rPr>
              <a:t>II</a:t>
            </a:r>
            <a:r>
              <a:rPr lang="tr-TR" sz="3100" dirty="0">
                <a:solidFill>
                  <a:schemeClr val="accent1">
                    <a:lumMod val="75000"/>
                  </a:schemeClr>
                </a:solidFill>
              </a:rPr>
              <a:t>. </a:t>
            </a:r>
            <a:r>
              <a:rPr lang="tr-TR" sz="3100" b="1" dirty="0">
                <a:solidFill>
                  <a:schemeClr val="accent1">
                    <a:lumMod val="75000"/>
                  </a:schemeClr>
                </a:solidFill>
              </a:rPr>
              <a:t>YENİ KARARIN KAPSAMI</a:t>
            </a:r>
            <a:br>
              <a:rPr lang="tr-TR" dirty="0"/>
            </a:b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28596" y="1142985"/>
            <a:ext cx="8258204" cy="4643470"/>
          </a:xfrm>
        </p:spPr>
        <p:txBody>
          <a:bodyPr>
            <a:normAutofit fontScale="70000" lnSpcReduction="20000"/>
          </a:bodyPr>
          <a:lstStyle/>
          <a:p>
            <a:r>
              <a:rPr lang="tr-TR" sz="4000" dirty="0"/>
              <a:t>Tebliğde, yürürlük tarihi 4.9.2018 olarak belirlenmiş olup, Türkiye’de yerleşik kişilerce bu Tebliğin yürürlükte bulunduğu süre içinde fiili ihracı gerçekleştirilen ihracat işlemlerine ilişkin bedel getirme süresinin bu Tebliğin yürürlükten kalktığı tarihten sonra sona ermesi halinde de bu Tebliğ hükümlerinin uygulanmaya devam edileceği belirtilmiş.</a:t>
            </a:r>
          </a:p>
          <a:p>
            <a:pPr>
              <a:buNone/>
            </a:pPr>
            <a:endParaRPr lang="tr-TR" sz="4000" dirty="0"/>
          </a:p>
          <a:p>
            <a:r>
              <a:rPr lang="tr-TR" sz="4000" dirty="0"/>
              <a:t>Ancak, </a:t>
            </a:r>
            <a:r>
              <a:rPr lang="tr-TR" sz="4000" b="1" dirty="0"/>
              <a:t>4.9.2018 tarihi öncesi gerçekleştirilen </a:t>
            </a:r>
            <a:r>
              <a:rPr lang="tr-TR" sz="4000" dirty="0"/>
              <a:t>ihracatların değişiklik öncesi hükümlere tabi olması gerekiyor.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42844" y="1571612"/>
            <a:ext cx="8715436" cy="5143536"/>
          </a:xfrm>
        </p:spPr>
        <p:txBody>
          <a:bodyPr>
            <a:normAutofit/>
          </a:bodyPr>
          <a:lstStyle/>
          <a:p>
            <a:r>
              <a:rPr lang="tr-TR" sz="3000" dirty="0"/>
              <a:t>Bedellerin fiili ihraç tarihinden itibaren en geç 180 gün içerisinde yurda getirilmesi</a:t>
            </a:r>
          </a:p>
          <a:p>
            <a:r>
              <a:rPr lang="tr-TR" sz="3000" dirty="0"/>
              <a:t>Bedellerin en az %80’inin bir bankaya satılması (Türk Lirasına çevrilmesi) </a:t>
            </a:r>
          </a:p>
          <a:p>
            <a:r>
              <a:rPr lang="tr-TR" sz="3000" dirty="0"/>
              <a:t>ihracat bedellerinin, aracı banka yerine herhangi bir bankaya satılması mümkün</a:t>
            </a:r>
          </a:p>
          <a:p>
            <a:r>
              <a:rPr lang="tr-TR" sz="3000" dirty="0"/>
              <a:t>Peşin döviz karşılığı ihracatın 24 ay içinde yapılması</a:t>
            </a:r>
          </a:p>
          <a:p>
            <a:endParaRPr lang="tr-TR" dirty="0"/>
          </a:p>
          <a:p>
            <a:pPr>
              <a:buNone/>
            </a:pPr>
            <a:endParaRPr lang="tr-TR" dirty="0"/>
          </a:p>
        </p:txBody>
      </p:sp>
      <p:sp>
        <p:nvSpPr>
          <p:cNvPr id="3" name="2 Başlık"/>
          <p:cNvSpPr>
            <a:spLocks noGrp="1"/>
          </p:cNvSpPr>
          <p:nvPr>
            <p:ph type="title"/>
          </p:nvPr>
        </p:nvSpPr>
        <p:spPr>
          <a:xfrm>
            <a:off x="500034" y="571480"/>
            <a:ext cx="8472518" cy="868346"/>
          </a:xfrm>
        </p:spPr>
        <p:txBody>
          <a:bodyPr>
            <a:normAutofit fontScale="90000"/>
          </a:bodyPr>
          <a:lstStyle/>
          <a:p>
            <a:r>
              <a:rPr lang="tr-TR" dirty="0"/>
              <a:t> </a:t>
            </a:r>
            <a:br>
              <a:rPr lang="tr-TR" dirty="0"/>
            </a:br>
            <a:r>
              <a:rPr lang="tr-TR" sz="3700" dirty="0"/>
              <a:t>İhracat Bedellerinin Yurda  Getirilmesi</a:t>
            </a:r>
            <a:br>
              <a:rPr lang="tr-TR" dirty="0"/>
            </a:b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357298"/>
            <a:ext cx="8401080" cy="5162382"/>
          </a:xfrm>
        </p:spPr>
        <p:txBody>
          <a:bodyPr/>
          <a:lstStyle/>
          <a:p>
            <a:r>
              <a:rPr lang="tr-TR" sz="3000" dirty="0"/>
              <a:t>Müteahhit firmalarca yapılacak ihracat (365 gün)</a:t>
            </a:r>
          </a:p>
          <a:p>
            <a:r>
              <a:rPr lang="tr-TR" sz="3000" dirty="0"/>
              <a:t>Konsinye yoluyla yapılacak ihracat (180 gün)</a:t>
            </a:r>
          </a:p>
          <a:p>
            <a:r>
              <a:rPr lang="tr-TR" sz="3000" dirty="0"/>
              <a:t>Uluslararası fuar, sergi ve haftalar (180 gün)</a:t>
            </a:r>
          </a:p>
          <a:p>
            <a:r>
              <a:rPr lang="tr-TR" sz="3000" dirty="0"/>
              <a:t>Geçici ihraç (90 gün)</a:t>
            </a:r>
          </a:p>
          <a:p>
            <a:r>
              <a:rPr lang="tr-TR" sz="3000" dirty="0"/>
              <a:t>DİİB ve VRHİB kapsamındaki hizmet ve faaliyetlerde kullanım süresi belge süresi kadar (ek süre dahil)</a:t>
            </a:r>
          </a:p>
          <a:p>
            <a:pPr>
              <a:buNone/>
            </a:pPr>
            <a:endParaRPr lang="tr-TR" dirty="0"/>
          </a:p>
        </p:txBody>
      </p:sp>
      <p:sp>
        <p:nvSpPr>
          <p:cNvPr id="3" name="2 Başlık"/>
          <p:cNvSpPr>
            <a:spLocks noGrp="1"/>
          </p:cNvSpPr>
          <p:nvPr>
            <p:ph type="title"/>
          </p:nvPr>
        </p:nvSpPr>
        <p:spPr>
          <a:xfrm>
            <a:off x="500034" y="571480"/>
            <a:ext cx="8229600" cy="1143000"/>
          </a:xfrm>
        </p:spPr>
        <p:txBody>
          <a:bodyPr>
            <a:normAutofit fontScale="90000"/>
          </a:bodyPr>
          <a:lstStyle/>
          <a:p>
            <a:r>
              <a:rPr lang="tr-TR" dirty="0"/>
              <a:t>Özelliği Olan İhracat İçin Süreler</a:t>
            </a:r>
            <a:br>
              <a:rPr lang="tr-TR" dirty="0"/>
            </a:b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154</TotalTime>
  <Words>1177</Words>
  <Application>Microsoft Office PowerPoint</Application>
  <PresentationFormat>Ekran Gösterisi (4:3)</PresentationFormat>
  <Paragraphs>95</Paragraphs>
  <Slides>23</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23</vt:i4>
      </vt:variant>
    </vt:vector>
  </HeadingPairs>
  <TitlesOfParts>
    <vt:vector size="30" baseType="lpstr">
      <vt:lpstr>Arial</vt:lpstr>
      <vt:lpstr>Lucida Sans Unicode</vt:lpstr>
      <vt:lpstr>Times New Roman</vt:lpstr>
      <vt:lpstr>Verdana</vt:lpstr>
      <vt:lpstr>Wingdings 2</vt:lpstr>
      <vt:lpstr>Wingdings 3</vt:lpstr>
      <vt:lpstr>Kalabalık</vt:lpstr>
      <vt:lpstr> İHRACAT BEDELLERİNİN YURDA GETİRİLMESİ VE BOZDURULMASI HUSUSUNDA GETİRİLEN  GEÇİCİ / ZORUNLULUK </vt:lpstr>
      <vt:lpstr>          ÖZET:   Kambiyo mevzuatımızda, ihracat bedellerinin yurda getirilmesinde tasarruf serbestisi bulunuyordu. Gündemdeki ekonomik sıkıntıların yarattığı finansal kriz ve kur sorunları nedeniyle yurda getirilmesindeki tasarruf serbestisi 6 aylığına geçici olarak kaldırılarak zorunlu hale getirildi… </vt:lpstr>
      <vt:lpstr>1.GİRİŞ  </vt:lpstr>
      <vt:lpstr>PowerPoint Sunusu</vt:lpstr>
      <vt:lpstr>PowerPoint Sunusu</vt:lpstr>
      <vt:lpstr>II. YENİ KARARIN KAPSAMI </vt:lpstr>
      <vt:lpstr>PowerPoint Sunusu</vt:lpstr>
      <vt:lpstr>  İhracat Bedellerinin Yurda  Getirilmesi </vt:lpstr>
      <vt:lpstr>Özelliği Olan İhracat İçin Süreler </vt:lpstr>
      <vt:lpstr>İhracat Bedelinden İndirimler </vt:lpstr>
      <vt:lpstr>PowerPoint Sunusu</vt:lpstr>
      <vt:lpstr>Hesap Kapatma, İhbar ve Ek süre </vt:lpstr>
      <vt:lpstr> Terkin</vt:lpstr>
      <vt:lpstr>PowerPoint Sunusu</vt:lpstr>
      <vt:lpstr>PowerPoint Sunusu</vt:lpstr>
      <vt:lpstr>  Tebliğ’e Aykırılık Ve Cezai Durum </vt:lpstr>
      <vt:lpstr>III. KARARIN DEĞERLENDİRİLMESİ</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İHRACAT BEDELLERİNİN YURDA GETİRİLMESİ VE BOZDURULMASI HUSUSUNDA GETİRİLEN  GEÇİCİ / ZORUNLULUK </dc:title>
  <dc:creator>User</dc:creator>
  <cp:lastModifiedBy>TAYFUN</cp:lastModifiedBy>
  <cp:revision>32</cp:revision>
  <dcterms:created xsi:type="dcterms:W3CDTF">2018-09-17T13:41:57Z</dcterms:created>
  <dcterms:modified xsi:type="dcterms:W3CDTF">2018-09-20T10:42:04Z</dcterms:modified>
</cp:coreProperties>
</file>